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6858000" cy="9144000"/>
  <p:embeddedFontLst>
    <p:embeddedFont>
      <p:font typeface="Lato" panose="020F0502020204030203" pitchFamily="34" charset="77"/>
      <p:regular r:id="rId13"/>
      <p:bold r:id="rId14"/>
      <p:italic r:id="rId15"/>
      <p:boldItalic r:id="rId16"/>
    </p:embeddedFont>
    <p:embeddedFont>
      <p:font typeface="Raleway" panose="020B0503030101060003" pitchFamily="34" charset="77"/>
      <p:regular r:id="rId17"/>
      <p:bold r:id="rId18"/>
      <p:italic r:id="rId19"/>
      <p:boldItalic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79109"/>
  </p:normalViewPr>
  <p:slideViewPr>
    <p:cSldViewPr snapToGrid="0" snapToObjects="1">
      <p:cViewPr varScale="1">
        <p:scale>
          <a:sx n="117" d="100"/>
          <a:sy n="117" d="100"/>
        </p:scale>
        <p:origin x="148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e1b324e98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e1b324e98_0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048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Despite the fact that U.S has the largest coal reserves in the world, its cost of electricity is high due to its poor system of coal transportation.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An increase in the cost of electricity is as a result of use of the natural gas as coal’s alternative.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Calibri"/>
              <a:buChar char="●"/>
            </a:pPr>
            <a:r>
              <a:rPr lang="en" sz="1200">
                <a:latin typeface="Calibri"/>
                <a:ea typeface="Calibri"/>
                <a:cs typeface="Calibri"/>
                <a:sym typeface="Calibri"/>
              </a:rPr>
              <a:t>The insufficient supply of coal to the mines will affect the coming generations as the cost of electricity will be more costly than before. 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2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4e1b324e98_0_1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4e1b324e98_0_1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e1b324e98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e1b324e98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4e1b324e98_0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4e1b324e98_0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4e1b324e98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4e1b324e98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4e1b324e98_0_1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4e1b324e98_0_1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e1b324e98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4e1b324e98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4e1b324e98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4e1b324e98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4e1b324e98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4e1b324e98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Raleway"/>
              <a:buNone/>
              <a:defRPr sz="28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000000"/>
                </a:solidFill>
              </a:rPr>
              <a:t>Cheap Oil Jamming Rails Means Higher U.S. Power Bills</a:t>
            </a:r>
            <a:endParaRPr sz="3600" dirty="0">
              <a:solidFill>
                <a:srgbClr val="000000"/>
              </a:solidFill>
            </a:endParaRPr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761050" y="562475"/>
            <a:ext cx="36570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Company Description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4761050" y="1861175"/>
            <a:ext cx="4385700" cy="24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Poor system of coal transportation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Usage of natural gas a contributing factor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Negative effect on next generation</a:t>
            </a:r>
            <a:endParaRPr sz="1600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sz="1600">
              <a:solidFill>
                <a:srgbClr val="000000"/>
              </a:solidFill>
            </a:endParaRPr>
          </a:p>
        </p:txBody>
      </p:sp>
      <p:pic>
        <p:nvPicPr>
          <p:cNvPr id="94" name="Google Shape;9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5325" y="1696075"/>
            <a:ext cx="3585300" cy="2361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Industry Position </a:t>
            </a:r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body" idx="1"/>
          </p:nvPr>
        </p:nvSpPr>
        <p:spPr>
          <a:xfrm>
            <a:off x="729450" y="223292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Struggling industry 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Sharp decline w/ prediction of shortage in 2020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Renewable energy - may better industry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Xcel Energy example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01" name="Google Shape;10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49450" y="300475"/>
            <a:ext cx="3120000" cy="206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Competitive Forces</a:t>
            </a:r>
            <a:endParaRPr/>
          </a:p>
        </p:txBody>
      </p:sp>
      <p:sp>
        <p:nvSpPr>
          <p:cNvPr id="107" name="Google Shape;107;p16"/>
          <p:cNvSpPr txBox="1">
            <a:spLocks noGrp="1"/>
          </p:cNvSpPr>
          <p:nvPr>
            <p:ph type="body" idx="1"/>
          </p:nvPr>
        </p:nvSpPr>
        <p:spPr>
          <a:xfrm>
            <a:off x="729450" y="23385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Threat of substitute goods and services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Threat from other industries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Ethical questions about coal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07500" y="2168224"/>
            <a:ext cx="3507475" cy="164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Strategic Recommendations </a:t>
            </a:r>
            <a:endParaRPr/>
          </a:p>
        </p:txBody>
      </p:sp>
      <p:sp>
        <p:nvSpPr>
          <p:cNvPr id="114" name="Google Shape;114;p17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Stop throwing money at a dying industry pretending it will revive it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Start investing that money in renewable energy which will: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Provide a higher return on investment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Drive energy costs DOWN instead of up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Remain a plausible energy source when fossil                                                                                        fuels are gone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3775" y="3070300"/>
            <a:ext cx="2666575" cy="177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8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3600"/>
              <a:t>California Continues to Move Toward Electric Mobility</a:t>
            </a:r>
            <a:endParaRPr sz="3600"/>
          </a:p>
        </p:txBody>
      </p:sp>
      <p:sp>
        <p:nvSpPr>
          <p:cNvPr id="121" name="Google Shape;121;p18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Company Description</a:t>
            </a:r>
            <a:endParaRPr/>
          </a:p>
        </p:txBody>
      </p:sp>
      <p:sp>
        <p:nvSpPr>
          <p:cNvPr id="127" name="Google Shape;127;p19"/>
          <p:cNvSpPr txBox="1">
            <a:spLocks noGrp="1"/>
          </p:cNvSpPr>
          <p:nvPr>
            <p:ph type="body" idx="1"/>
          </p:nvPr>
        </p:nvSpPr>
        <p:spPr>
          <a:xfrm>
            <a:off x="729450" y="1853850"/>
            <a:ext cx="7688700" cy="284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CPUC 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Another $1 billion to the existing $43 million budget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Cut petroleum and greenhouse gases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Renewable energy increase (2030)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Unregulated fossil fuels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Heavily regulated electricity</a:t>
            </a:r>
            <a:endParaRPr sz="1600">
              <a:solidFill>
                <a:srgbClr val="000000"/>
              </a:solidFill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600"/>
          </a:p>
        </p:txBody>
      </p:sp>
      <p:pic>
        <p:nvPicPr>
          <p:cNvPr id="128" name="Google Shape;1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5753" y="103075"/>
            <a:ext cx="4153250" cy="1661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Industry Position</a:t>
            </a:r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115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Char char="●"/>
            </a:pPr>
            <a:r>
              <a:rPr lang="en" sz="1600">
                <a:solidFill>
                  <a:srgbClr val="000000"/>
                </a:solidFill>
              </a:rPr>
              <a:t>Growing industry</a:t>
            </a:r>
            <a:r>
              <a:rPr lang="en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Green initiatives 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Increasing demands 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EV = lower petroleum levels 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6806" y="1664406"/>
            <a:ext cx="4243700" cy="235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Competitive Forces</a:t>
            </a:r>
            <a:endParaRPr/>
          </a:p>
        </p:txBody>
      </p:sp>
      <p:sp>
        <p:nvSpPr>
          <p:cNvPr id="141" name="Google Shape;141;p21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Current forces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Sellers; substitute goods and services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Future forces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Buyers; new entrants</a:t>
            </a:r>
            <a:endParaRPr sz="1600">
              <a:solidFill>
                <a:srgbClr val="000000"/>
              </a:solidFill>
            </a:endParaRPr>
          </a:p>
        </p:txBody>
      </p:sp>
      <p:pic>
        <p:nvPicPr>
          <p:cNvPr id="142" name="Google Shape;1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9927" y="685825"/>
            <a:ext cx="3088725" cy="205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Strategic Recommendations </a:t>
            </a:r>
            <a:endParaRPr/>
          </a:p>
        </p:txBody>
      </p:sp>
      <p:sp>
        <p:nvSpPr>
          <p:cNvPr id="148" name="Google Shape;148;p22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56766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302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Reallocate tax breaks from fossil fuels to green energy </a:t>
            </a:r>
            <a:endParaRPr sz="1600">
              <a:solidFill>
                <a:srgbClr val="000000"/>
              </a:solidFill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●"/>
            </a:pPr>
            <a:r>
              <a:rPr lang="en" sz="1600">
                <a:solidFill>
                  <a:srgbClr val="000000"/>
                </a:solidFill>
              </a:rPr>
              <a:t>This change will create positive externalities instead of negative ones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Lower energy costs instead of higher</a:t>
            </a:r>
            <a:endParaRPr sz="1600">
              <a:solidFill>
                <a:srgbClr val="000000"/>
              </a:solidFill>
            </a:endParaRPr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Char char="○"/>
            </a:pPr>
            <a:r>
              <a:rPr lang="en" sz="1600">
                <a:solidFill>
                  <a:srgbClr val="000000"/>
                </a:solidFill>
              </a:rPr>
              <a:t>Reduced pollution instead of increased                                                                                                                                                                                                                         pollution</a:t>
            </a:r>
            <a:endParaRPr sz="160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49" name="Google Shape;149;p22"/>
          <p:cNvPicPr preferRelativeResize="0"/>
          <p:nvPr/>
        </p:nvPicPr>
        <p:blipFill rotWithShape="1">
          <a:blip r:embed="rId3">
            <a:alphaModFix/>
          </a:blip>
          <a:srcRect l="8089" t="4280" r="9449" b="-4280"/>
          <a:stretch/>
        </p:blipFill>
        <p:spPr>
          <a:xfrm>
            <a:off x="6294525" y="2613375"/>
            <a:ext cx="2676350" cy="25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293</Words>
  <Application>Microsoft Macintosh PowerPoint</Application>
  <PresentationFormat>On-screen Show (16:9)</PresentationFormat>
  <Paragraphs>48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Lato</vt:lpstr>
      <vt:lpstr>Calibri</vt:lpstr>
      <vt:lpstr>Arial</vt:lpstr>
      <vt:lpstr>Raleway</vt:lpstr>
      <vt:lpstr>Streamline</vt:lpstr>
      <vt:lpstr>Cheap Oil Jamming Rails Means Higher U.S. Power Bills</vt:lpstr>
      <vt:lpstr>Company Description</vt:lpstr>
      <vt:lpstr>Industry Position </vt:lpstr>
      <vt:lpstr>Competitive Forces</vt:lpstr>
      <vt:lpstr>Strategic Recommendations </vt:lpstr>
      <vt:lpstr>California Continues to Move Toward Electric Mobility</vt:lpstr>
      <vt:lpstr>Company Description</vt:lpstr>
      <vt:lpstr>Industry Position</vt:lpstr>
      <vt:lpstr>Competitive Forces</vt:lpstr>
      <vt:lpstr>Strategic Recommendations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Cheap Oil Jamming Rails Means Higher U.S. Power Bills</dc:title>
  <cp:lastModifiedBy>Ehab Daoud</cp:lastModifiedBy>
  <cp:revision>1</cp:revision>
  <dcterms:modified xsi:type="dcterms:W3CDTF">2019-02-28T01:16:35Z</dcterms:modified>
</cp:coreProperties>
</file>